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</p:sldIdLst>
  <p:sldSz cy="6858000" cx="12192000"/>
  <p:notesSz cx="6858000" cy="9144000"/>
  <p:embeddedFontLst>
    <p:embeddedFont>
      <p:font typeface="Century Gothic"/>
      <p:regular r:id="rId21"/>
      <p:bold r:id="rId22"/>
      <p:italic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25" roundtripDataSignature="AMtx7mgpuvGU4UKmfOAtmJ7LXZbmodYlm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font" Target="fonts/CenturyGothic-bold.fntdata"/><Relationship Id="rId21" Type="http://schemas.openxmlformats.org/officeDocument/2006/relationships/font" Target="fonts/CenturyGothic-regular.fntdata"/><Relationship Id="rId24" Type="http://schemas.openxmlformats.org/officeDocument/2006/relationships/font" Target="fonts/CenturyGothic-boldItalic.fntdata"/><Relationship Id="rId23" Type="http://schemas.openxmlformats.org/officeDocument/2006/relationships/font" Target="fonts/CenturyGothic-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5" Type="http://customschemas.google.com/relationships/presentationmetadata" Target="meta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efeb35414c_0_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efeb35414c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efeb35414c_0_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efeb35414c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efeb35414c_0_1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efeb35414c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5"/>
          <p:cNvSpPr txBox="1"/>
          <p:nvPr>
            <p:ph type="ctrTitle"/>
          </p:nvPr>
        </p:nvSpPr>
        <p:spPr>
          <a:xfrm>
            <a:off x="1154955" y="1447800"/>
            <a:ext cx="8825658" cy="332958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Font typeface="Century Gothic"/>
              <a:buNone/>
              <a:defRPr sz="7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5"/>
          <p:cNvSpPr txBox="1"/>
          <p:nvPr>
            <p:ph idx="1" type="subTitle"/>
          </p:nvPr>
        </p:nvSpPr>
        <p:spPr>
          <a:xfrm>
            <a:off x="1154955" y="4777380"/>
            <a:ext cx="8825658" cy="8614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1000"/>
              </a:spcBef>
              <a:spcAft>
                <a:spcPts val="0"/>
              </a:spcAft>
              <a:buSzPts val="1600"/>
              <a:buNone/>
              <a:defRPr cap="none">
                <a:solidFill>
                  <a:srgbClr val="86D1D8"/>
                </a:solidFill>
              </a:defRPr>
            </a:lvl1pPr>
            <a:lvl2pPr lvl="1" algn="ctr">
              <a:spcBef>
                <a:spcPts val="1000"/>
              </a:spcBef>
              <a:spcAft>
                <a:spcPts val="0"/>
              </a:spcAft>
              <a:buSzPts val="144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1000"/>
              </a:spcBef>
              <a:spcAft>
                <a:spcPts val="0"/>
              </a:spcAft>
              <a:buSzPts val="128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15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15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15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panorámica con descripción">
  <p:cSld name="Imagen panorámica con descripción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4"/>
          <p:cNvSpPr txBox="1"/>
          <p:nvPr>
            <p:ph type="title"/>
          </p:nvPr>
        </p:nvSpPr>
        <p:spPr>
          <a:xfrm>
            <a:off x="1154956" y="4800587"/>
            <a:ext cx="8825657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Century Gothic"/>
              <a:buNone/>
              <a:defRPr b="0" sz="2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4"/>
          <p:cNvSpPr/>
          <p:nvPr>
            <p:ph idx="2" type="pic"/>
          </p:nvPr>
        </p:nvSpPr>
        <p:spPr>
          <a:xfrm>
            <a:off x="1154955" y="685800"/>
            <a:ext cx="8825658" cy="3640666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45"/>
              </a:srgbClr>
            </a:outerShdw>
          </a:effectLst>
        </p:spPr>
      </p:sp>
      <p:sp>
        <p:nvSpPr>
          <p:cNvPr id="77" name="Google Shape;77;p24"/>
          <p:cNvSpPr txBox="1"/>
          <p:nvPr>
            <p:ph idx="1" type="body"/>
          </p:nvPr>
        </p:nvSpPr>
        <p:spPr>
          <a:xfrm>
            <a:off x="1154956" y="5367325"/>
            <a:ext cx="8825656" cy="4937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78" name="Google Shape;78;p24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4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24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descripción">
  <p:cSld name="Título y descripción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5"/>
          <p:cNvSpPr txBox="1"/>
          <p:nvPr>
            <p:ph type="title"/>
          </p:nvPr>
        </p:nvSpPr>
        <p:spPr>
          <a:xfrm>
            <a:off x="1154954" y="1447800"/>
            <a:ext cx="8825659" cy="19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Century Gothic"/>
              <a:buNone/>
              <a:defRPr sz="48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25"/>
          <p:cNvSpPr txBox="1"/>
          <p:nvPr>
            <p:ph idx="1" type="body"/>
          </p:nvPr>
        </p:nvSpPr>
        <p:spPr>
          <a:xfrm>
            <a:off x="1154954" y="3657600"/>
            <a:ext cx="8825659" cy="236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84" name="Google Shape;84;p25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25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25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ita con descripción">
  <p:cSld name="Cita con descripción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6"/>
          <p:cNvSpPr txBox="1"/>
          <p:nvPr>
            <p:ph type="title"/>
          </p:nvPr>
        </p:nvSpPr>
        <p:spPr>
          <a:xfrm>
            <a:off x="1574801" y="1447800"/>
            <a:ext cx="7999315" cy="232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Century Gothic"/>
              <a:buNone/>
              <a:defRPr sz="48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26"/>
          <p:cNvSpPr txBox="1"/>
          <p:nvPr>
            <p:ph idx="1" type="body"/>
          </p:nvPr>
        </p:nvSpPr>
        <p:spPr>
          <a:xfrm>
            <a:off x="1930400" y="3771174"/>
            <a:ext cx="7279649" cy="3421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b="0" i="0" sz="1400" cap="small">
                <a:solidFill>
                  <a:srgbClr val="86D1D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90" name="Google Shape;90;p26"/>
          <p:cNvSpPr txBox="1"/>
          <p:nvPr>
            <p:ph idx="2" type="body"/>
          </p:nvPr>
        </p:nvSpPr>
        <p:spPr>
          <a:xfrm>
            <a:off x="1154954" y="4350657"/>
            <a:ext cx="8825659" cy="167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91" name="Google Shape;91;p26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26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26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94" name="Google Shape;94;p26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12200">
                <a:solidFill>
                  <a:srgbClr val="86D1D8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/>
          </a:p>
        </p:txBody>
      </p:sp>
      <p:sp>
        <p:nvSpPr>
          <p:cNvPr id="95" name="Google Shape;95;p26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12200">
                <a:solidFill>
                  <a:srgbClr val="86D1D8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rjeta de nombre">
  <p:cSld name="Tarjeta de nombre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7"/>
          <p:cNvSpPr txBox="1"/>
          <p:nvPr>
            <p:ph type="title"/>
          </p:nvPr>
        </p:nvSpPr>
        <p:spPr>
          <a:xfrm>
            <a:off x="1154954" y="3124201"/>
            <a:ext cx="8825660" cy="165318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entury Gothic"/>
              <a:buNone/>
              <a:defRPr b="0" sz="40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27"/>
          <p:cNvSpPr txBox="1"/>
          <p:nvPr>
            <p:ph idx="1" type="body"/>
          </p:nvPr>
        </p:nvSpPr>
        <p:spPr>
          <a:xfrm>
            <a:off x="1154954" y="4777381"/>
            <a:ext cx="8825659" cy="8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cap="none">
                <a:solidFill>
                  <a:srgbClr val="86D1D8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" name="Google Shape;99;p27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27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27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lumna 3">
  <p:cSld name="Columna 3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8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 sz="4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28"/>
          <p:cNvSpPr txBox="1"/>
          <p:nvPr>
            <p:ph idx="1" type="body"/>
          </p:nvPr>
        </p:nvSpPr>
        <p:spPr>
          <a:xfrm>
            <a:off x="632947" y="1981200"/>
            <a:ext cx="2946866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>
                <a:solidFill>
                  <a:srgbClr val="86D1D8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105" name="Google Shape;105;p28"/>
          <p:cNvSpPr txBox="1"/>
          <p:nvPr>
            <p:ph idx="2" type="body"/>
          </p:nvPr>
        </p:nvSpPr>
        <p:spPr>
          <a:xfrm>
            <a:off x="652463" y="2667000"/>
            <a:ext cx="2927350" cy="3589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106" name="Google Shape;106;p28"/>
          <p:cNvSpPr txBox="1"/>
          <p:nvPr>
            <p:ph idx="3" type="body"/>
          </p:nvPr>
        </p:nvSpPr>
        <p:spPr>
          <a:xfrm>
            <a:off x="3883659" y="1981200"/>
            <a:ext cx="2936241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>
                <a:solidFill>
                  <a:srgbClr val="86D1D8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107" name="Google Shape;107;p28"/>
          <p:cNvSpPr txBox="1"/>
          <p:nvPr>
            <p:ph idx="4" type="body"/>
          </p:nvPr>
        </p:nvSpPr>
        <p:spPr>
          <a:xfrm>
            <a:off x="3873106" y="2667000"/>
            <a:ext cx="2946794" cy="3589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108" name="Google Shape;108;p28"/>
          <p:cNvSpPr txBox="1"/>
          <p:nvPr>
            <p:ph idx="5" type="body"/>
          </p:nvPr>
        </p:nvSpPr>
        <p:spPr>
          <a:xfrm>
            <a:off x="7124700" y="1981200"/>
            <a:ext cx="2932113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>
                <a:solidFill>
                  <a:srgbClr val="86D1D8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109" name="Google Shape;109;p28"/>
          <p:cNvSpPr txBox="1"/>
          <p:nvPr>
            <p:ph idx="6" type="body"/>
          </p:nvPr>
        </p:nvSpPr>
        <p:spPr>
          <a:xfrm>
            <a:off x="7124700" y="2667000"/>
            <a:ext cx="2932113" cy="3589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cxnSp>
        <p:nvCxnSpPr>
          <p:cNvPr id="110" name="Google Shape;110;p28"/>
          <p:cNvCxnSpPr/>
          <p:nvPr/>
        </p:nvCxnSpPr>
        <p:spPr>
          <a:xfrm>
            <a:off x="3726142" y="2133600"/>
            <a:ext cx="0" cy="3962400"/>
          </a:xfrm>
          <a:prstGeom prst="straightConnector1">
            <a:avLst/>
          </a:prstGeom>
          <a:noFill/>
          <a:ln cap="flat" cmpd="sng" w="12700">
            <a:solidFill>
              <a:srgbClr val="86D1D8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1" name="Google Shape;111;p28"/>
          <p:cNvCxnSpPr/>
          <p:nvPr/>
        </p:nvCxnSpPr>
        <p:spPr>
          <a:xfrm>
            <a:off x="6962227" y="2133600"/>
            <a:ext cx="0" cy="3966882"/>
          </a:xfrm>
          <a:prstGeom prst="straightConnector1">
            <a:avLst/>
          </a:prstGeom>
          <a:noFill/>
          <a:ln cap="flat" cmpd="sng" w="12700">
            <a:solidFill>
              <a:srgbClr val="86D1D8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2" name="Google Shape;112;p28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28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28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lumna de imagen 3">
  <p:cSld name="Columna de imagen 3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9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 sz="4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29"/>
          <p:cNvSpPr txBox="1"/>
          <p:nvPr>
            <p:ph idx="1" type="body"/>
          </p:nvPr>
        </p:nvSpPr>
        <p:spPr>
          <a:xfrm>
            <a:off x="652463" y="4250949"/>
            <a:ext cx="2940050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>
                <a:solidFill>
                  <a:srgbClr val="86D1D8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118" name="Google Shape;118;p29"/>
          <p:cNvSpPr/>
          <p:nvPr>
            <p:ph idx="2" type="pic"/>
          </p:nvPr>
        </p:nvSpPr>
        <p:spPr>
          <a:xfrm>
            <a:off x="652463" y="2209800"/>
            <a:ext cx="2940050" cy="1524000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45"/>
              </a:srgbClr>
            </a:outerShdw>
          </a:effectLst>
        </p:spPr>
      </p:sp>
      <p:sp>
        <p:nvSpPr>
          <p:cNvPr id="119" name="Google Shape;119;p29"/>
          <p:cNvSpPr txBox="1"/>
          <p:nvPr>
            <p:ph idx="3" type="body"/>
          </p:nvPr>
        </p:nvSpPr>
        <p:spPr>
          <a:xfrm>
            <a:off x="652463" y="4827211"/>
            <a:ext cx="2940050" cy="6591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120" name="Google Shape;120;p29"/>
          <p:cNvSpPr txBox="1"/>
          <p:nvPr>
            <p:ph idx="4" type="body"/>
          </p:nvPr>
        </p:nvSpPr>
        <p:spPr>
          <a:xfrm>
            <a:off x="3889375" y="4250949"/>
            <a:ext cx="2930525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>
                <a:solidFill>
                  <a:srgbClr val="86D1D8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121" name="Google Shape;121;p29"/>
          <p:cNvSpPr/>
          <p:nvPr>
            <p:ph idx="5" type="pic"/>
          </p:nvPr>
        </p:nvSpPr>
        <p:spPr>
          <a:xfrm>
            <a:off x="3889374" y="2209800"/>
            <a:ext cx="2930525" cy="1524000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45"/>
              </a:srgbClr>
            </a:outerShdw>
          </a:effectLst>
        </p:spPr>
      </p:sp>
      <p:sp>
        <p:nvSpPr>
          <p:cNvPr id="122" name="Google Shape;122;p29"/>
          <p:cNvSpPr txBox="1"/>
          <p:nvPr>
            <p:ph idx="6" type="body"/>
          </p:nvPr>
        </p:nvSpPr>
        <p:spPr>
          <a:xfrm>
            <a:off x="3888022" y="4827210"/>
            <a:ext cx="2934406" cy="6591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123" name="Google Shape;123;p29"/>
          <p:cNvSpPr txBox="1"/>
          <p:nvPr>
            <p:ph idx="7" type="body"/>
          </p:nvPr>
        </p:nvSpPr>
        <p:spPr>
          <a:xfrm>
            <a:off x="7124700" y="4250949"/>
            <a:ext cx="2932113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>
                <a:solidFill>
                  <a:srgbClr val="86D1D8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124" name="Google Shape;124;p29"/>
          <p:cNvSpPr/>
          <p:nvPr>
            <p:ph idx="8" type="pic"/>
          </p:nvPr>
        </p:nvSpPr>
        <p:spPr>
          <a:xfrm>
            <a:off x="7124699" y="2209800"/>
            <a:ext cx="2932113" cy="1524000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45"/>
              </a:srgbClr>
            </a:outerShdw>
          </a:effectLst>
        </p:spPr>
      </p:sp>
      <p:sp>
        <p:nvSpPr>
          <p:cNvPr id="125" name="Google Shape;125;p29"/>
          <p:cNvSpPr txBox="1"/>
          <p:nvPr>
            <p:ph idx="9" type="body"/>
          </p:nvPr>
        </p:nvSpPr>
        <p:spPr>
          <a:xfrm>
            <a:off x="7124575" y="4827208"/>
            <a:ext cx="2935997" cy="6591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cxnSp>
        <p:nvCxnSpPr>
          <p:cNvPr id="126" name="Google Shape;126;p29"/>
          <p:cNvCxnSpPr/>
          <p:nvPr/>
        </p:nvCxnSpPr>
        <p:spPr>
          <a:xfrm>
            <a:off x="3726142" y="2133600"/>
            <a:ext cx="0" cy="3962400"/>
          </a:xfrm>
          <a:prstGeom prst="straightConnector1">
            <a:avLst/>
          </a:prstGeom>
          <a:noFill/>
          <a:ln cap="flat" cmpd="sng" w="12700">
            <a:solidFill>
              <a:srgbClr val="86D1D8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7" name="Google Shape;127;p29"/>
          <p:cNvCxnSpPr/>
          <p:nvPr/>
        </p:nvCxnSpPr>
        <p:spPr>
          <a:xfrm>
            <a:off x="6962227" y="2133600"/>
            <a:ext cx="0" cy="3966882"/>
          </a:xfrm>
          <a:prstGeom prst="straightConnector1">
            <a:avLst/>
          </a:prstGeom>
          <a:noFill/>
          <a:ln cap="flat" cmpd="sng" w="12700">
            <a:solidFill>
              <a:srgbClr val="86D1D8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8" name="Google Shape;128;p29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" name="Google Shape;129;p29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" name="Google Shape;130;p29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0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3" name="Google Shape;133;p30"/>
          <p:cNvSpPr txBox="1"/>
          <p:nvPr>
            <p:ph idx="1" type="body"/>
          </p:nvPr>
        </p:nvSpPr>
        <p:spPr>
          <a:xfrm rot="5400000">
            <a:off x="3478842" y="-322612"/>
            <a:ext cx="4195481" cy="89465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134" name="Google Shape;134;p30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30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p30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31"/>
          <p:cNvSpPr txBox="1"/>
          <p:nvPr>
            <p:ph type="title"/>
          </p:nvPr>
        </p:nvSpPr>
        <p:spPr>
          <a:xfrm rot="5400000">
            <a:off x="6267450" y="2466975"/>
            <a:ext cx="5826125" cy="17526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9" name="Google Shape;139;p31"/>
          <p:cNvSpPr txBox="1"/>
          <p:nvPr>
            <p:ph idx="1" type="body"/>
          </p:nvPr>
        </p:nvSpPr>
        <p:spPr>
          <a:xfrm rot="5400000">
            <a:off x="1679575" y="-139699"/>
            <a:ext cx="5368924" cy="74231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140" name="Google Shape;140;p31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1" name="Google Shape;141;p31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p31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6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6"/>
          <p:cNvSpPr txBox="1"/>
          <p:nvPr>
            <p:ph idx="1" type="body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26" name="Google Shape;26;p16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6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16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7"/>
          <p:cNvSpPr txBox="1"/>
          <p:nvPr>
            <p:ph type="title"/>
          </p:nvPr>
        </p:nvSpPr>
        <p:spPr>
          <a:xfrm>
            <a:off x="1154956" y="2861733"/>
            <a:ext cx="8825657" cy="191564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entury Gothic"/>
              <a:buNone/>
              <a:defRPr b="0" sz="40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7"/>
          <p:cNvSpPr txBox="1"/>
          <p:nvPr>
            <p:ph idx="1" type="body"/>
          </p:nvPr>
        </p:nvSpPr>
        <p:spPr>
          <a:xfrm>
            <a:off x="1154955" y="4777381"/>
            <a:ext cx="8825658" cy="8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cap="none">
                <a:solidFill>
                  <a:srgbClr val="86D1D8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" name="Google Shape;32;p17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17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17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8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18"/>
          <p:cNvSpPr txBox="1"/>
          <p:nvPr>
            <p:ph idx="1" type="body"/>
          </p:nvPr>
        </p:nvSpPr>
        <p:spPr>
          <a:xfrm>
            <a:off x="1103312" y="2060575"/>
            <a:ext cx="4396339" cy="41957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 sz="1800"/>
            </a:lvl1pPr>
            <a:lvl2pPr indent="-309880" lvl="1" marL="914400" algn="l">
              <a:spcBef>
                <a:spcPts val="1000"/>
              </a:spcBef>
              <a:spcAft>
                <a:spcPts val="0"/>
              </a:spcAft>
              <a:buSzPts val="1280"/>
              <a:buChar char="►"/>
              <a:defRPr sz="1600"/>
            </a:lvl2pPr>
            <a:lvl3pPr indent="-299719" lvl="2" marL="1371600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3pPr>
            <a:lvl4pPr indent="-289560" lvl="3" marL="18288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4pPr>
            <a:lvl5pPr indent="-289560" lvl="4" marL="22860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5pPr>
            <a:lvl6pPr indent="-289560" lvl="5" marL="27432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6pPr>
            <a:lvl7pPr indent="-289560" lvl="6" marL="32004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7pPr>
            <a:lvl8pPr indent="-289559" lvl="7" marL="36576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8pPr>
            <a:lvl9pPr indent="-289559" lvl="8" marL="41148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9pPr>
          </a:lstStyle>
          <a:p/>
        </p:txBody>
      </p:sp>
      <p:sp>
        <p:nvSpPr>
          <p:cNvPr id="38" name="Google Shape;38;p18"/>
          <p:cNvSpPr txBox="1"/>
          <p:nvPr>
            <p:ph idx="2" type="body"/>
          </p:nvPr>
        </p:nvSpPr>
        <p:spPr>
          <a:xfrm>
            <a:off x="5654493" y="2056092"/>
            <a:ext cx="4396341" cy="42002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 sz="1800"/>
            </a:lvl1pPr>
            <a:lvl2pPr indent="-309880" lvl="1" marL="914400" algn="l">
              <a:spcBef>
                <a:spcPts val="1000"/>
              </a:spcBef>
              <a:spcAft>
                <a:spcPts val="0"/>
              </a:spcAft>
              <a:buSzPts val="1280"/>
              <a:buChar char="►"/>
              <a:defRPr sz="1600"/>
            </a:lvl2pPr>
            <a:lvl3pPr indent="-299719" lvl="2" marL="1371600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3pPr>
            <a:lvl4pPr indent="-289560" lvl="3" marL="18288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4pPr>
            <a:lvl5pPr indent="-289560" lvl="4" marL="22860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5pPr>
            <a:lvl6pPr indent="-289560" lvl="5" marL="27432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6pPr>
            <a:lvl7pPr indent="-289560" lvl="6" marL="32004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7pPr>
            <a:lvl8pPr indent="-289559" lvl="7" marL="36576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8pPr>
            <a:lvl9pPr indent="-289559" lvl="8" marL="41148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9pPr>
          </a:lstStyle>
          <a:p/>
        </p:txBody>
      </p:sp>
      <p:sp>
        <p:nvSpPr>
          <p:cNvPr id="39" name="Google Shape;39;p18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18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18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9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19"/>
          <p:cNvSpPr txBox="1"/>
          <p:nvPr>
            <p:ph idx="1" type="body"/>
          </p:nvPr>
        </p:nvSpPr>
        <p:spPr>
          <a:xfrm>
            <a:off x="1103313" y="1905000"/>
            <a:ext cx="4396338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>
                <a:solidFill>
                  <a:srgbClr val="86D1D8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45" name="Google Shape;45;p19"/>
          <p:cNvSpPr txBox="1"/>
          <p:nvPr>
            <p:ph idx="2" type="body"/>
          </p:nvPr>
        </p:nvSpPr>
        <p:spPr>
          <a:xfrm>
            <a:off x="1103312" y="2514600"/>
            <a:ext cx="4396339" cy="37417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 sz="1800"/>
            </a:lvl1pPr>
            <a:lvl2pPr indent="-309880" lvl="1" marL="914400" algn="l">
              <a:spcBef>
                <a:spcPts val="1000"/>
              </a:spcBef>
              <a:spcAft>
                <a:spcPts val="0"/>
              </a:spcAft>
              <a:buSzPts val="1280"/>
              <a:buChar char="►"/>
              <a:defRPr sz="1600"/>
            </a:lvl2pPr>
            <a:lvl3pPr indent="-299719" lvl="2" marL="1371600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3pPr>
            <a:lvl4pPr indent="-289560" lvl="3" marL="18288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4pPr>
            <a:lvl5pPr indent="-289560" lvl="4" marL="22860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5pPr>
            <a:lvl6pPr indent="-289560" lvl="5" marL="27432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6pPr>
            <a:lvl7pPr indent="-289560" lvl="6" marL="32004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7pPr>
            <a:lvl8pPr indent="-289559" lvl="7" marL="36576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8pPr>
            <a:lvl9pPr indent="-289559" lvl="8" marL="41148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9pPr>
          </a:lstStyle>
          <a:p/>
        </p:txBody>
      </p:sp>
      <p:sp>
        <p:nvSpPr>
          <p:cNvPr id="46" name="Google Shape;46;p19"/>
          <p:cNvSpPr txBox="1"/>
          <p:nvPr>
            <p:ph idx="3" type="body"/>
          </p:nvPr>
        </p:nvSpPr>
        <p:spPr>
          <a:xfrm>
            <a:off x="5654495" y="1905000"/>
            <a:ext cx="4396339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>
                <a:solidFill>
                  <a:srgbClr val="86D1D8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47" name="Google Shape;47;p19"/>
          <p:cNvSpPr txBox="1"/>
          <p:nvPr>
            <p:ph idx="4" type="body"/>
          </p:nvPr>
        </p:nvSpPr>
        <p:spPr>
          <a:xfrm>
            <a:off x="5654495" y="2514600"/>
            <a:ext cx="4396339" cy="37417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 sz="1800"/>
            </a:lvl1pPr>
            <a:lvl2pPr indent="-309880" lvl="1" marL="914400" algn="l">
              <a:spcBef>
                <a:spcPts val="1000"/>
              </a:spcBef>
              <a:spcAft>
                <a:spcPts val="0"/>
              </a:spcAft>
              <a:buSzPts val="1280"/>
              <a:buChar char="►"/>
              <a:defRPr sz="1600"/>
            </a:lvl2pPr>
            <a:lvl3pPr indent="-299719" lvl="2" marL="1371600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3pPr>
            <a:lvl4pPr indent="-289560" lvl="3" marL="18288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4pPr>
            <a:lvl5pPr indent="-289560" lvl="4" marL="22860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5pPr>
            <a:lvl6pPr indent="-289560" lvl="5" marL="27432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6pPr>
            <a:lvl7pPr indent="-289560" lvl="6" marL="32004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7pPr>
            <a:lvl8pPr indent="-289559" lvl="7" marL="36576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8pPr>
            <a:lvl9pPr indent="-289559" lvl="8" marL="41148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9pPr>
          </a:lstStyle>
          <a:p/>
        </p:txBody>
      </p:sp>
      <p:sp>
        <p:nvSpPr>
          <p:cNvPr id="48" name="Google Shape;48;p19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19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19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20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0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20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20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1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21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21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2"/>
          <p:cNvSpPr txBox="1"/>
          <p:nvPr>
            <p:ph type="title"/>
          </p:nvPr>
        </p:nvSpPr>
        <p:spPr>
          <a:xfrm>
            <a:off x="1154953" y="1447800"/>
            <a:ext cx="3401064" cy="1447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Century Gothic"/>
              <a:buNone/>
              <a:defRPr b="0" sz="2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22"/>
          <p:cNvSpPr txBox="1"/>
          <p:nvPr>
            <p:ph idx="1" type="body"/>
          </p:nvPr>
        </p:nvSpPr>
        <p:spPr>
          <a:xfrm>
            <a:off x="4784616" y="1447800"/>
            <a:ext cx="5195997" cy="457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30200" lvl="0" marL="457200" algn="l">
              <a:spcBef>
                <a:spcPts val="1000"/>
              </a:spcBef>
              <a:spcAft>
                <a:spcPts val="0"/>
              </a:spcAft>
              <a:buSzPts val="1600"/>
              <a:buChar char="►"/>
              <a:defRPr sz="2000"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 sz="1800"/>
            </a:lvl2pPr>
            <a:lvl3pPr indent="-309880" lvl="2" marL="1371600" algn="l">
              <a:spcBef>
                <a:spcPts val="1000"/>
              </a:spcBef>
              <a:spcAft>
                <a:spcPts val="0"/>
              </a:spcAft>
              <a:buSzPts val="1280"/>
              <a:buChar char="►"/>
              <a:defRPr sz="1600"/>
            </a:lvl3pPr>
            <a:lvl4pPr indent="-299719" lvl="3" marL="1828800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4pPr>
            <a:lvl5pPr indent="-299720" lvl="4" marL="2286000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5pPr>
            <a:lvl6pPr indent="-299720" lvl="5" marL="2743200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6pPr>
            <a:lvl7pPr indent="-299720" lvl="6" marL="3200400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7pPr>
            <a:lvl8pPr indent="-299720" lvl="7" marL="3657600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8pPr>
            <a:lvl9pPr indent="-299720" lvl="8" marL="4114800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9pPr>
          </a:lstStyle>
          <a:p/>
        </p:txBody>
      </p:sp>
      <p:sp>
        <p:nvSpPr>
          <p:cNvPr id="63" name="Google Shape;63;p22"/>
          <p:cNvSpPr txBox="1"/>
          <p:nvPr>
            <p:ph idx="2" type="body"/>
          </p:nvPr>
        </p:nvSpPr>
        <p:spPr>
          <a:xfrm>
            <a:off x="1154953" y="3129280"/>
            <a:ext cx="3401063" cy="28955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64" name="Google Shape;64;p22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22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2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23"/>
          <p:cNvSpPr txBox="1"/>
          <p:nvPr>
            <p:ph type="title"/>
          </p:nvPr>
        </p:nvSpPr>
        <p:spPr>
          <a:xfrm>
            <a:off x="1153907" y="1854192"/>
            <a:ext cx="5092906" cy="157480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  <a:defRPr b="0" sz="36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23"/>
          <p:cNvSpPr/>
          <p:nvPr>
            <p:ph idx="2" type="pic"/>
          </p:nvPr>
        </p:nvSpPr>
        <p:spPr>
          <a:xfrm>
            <a:off x="6949546" y="1143000"/>
            <a:ext cx="3200400" cy="4572000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45"/>
              </a:srgbClr>
            </a:outerShdw>
          </a:effectLst>
        </p:spPr>
      </p:sp>
      <p:sp>
        <p:nvSpPr>
          <p:cNvPr id="70" name="Google Shape;70;p23"/>
          <p:cNvSpPr txBox="1"/>
          <p:nvPr>
            <p:ph idx="1" type="body"/>
          </p:nvPr>
        </p:nvSpPr>
        <p:spPr>
          <a:xfrm>
            <a:off x="1154954" y="3657600"/>
            <a:ext cx="5084979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71" name="Google Shape;71;p23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3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3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6.xml"/><Relationship Id="rId22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5.xml"/><Relationship Id="rId21" Type="http://schemas.openxmlformats.org/officeDocument/2006/relationships/slideLayout" Target="../slideLayouts/slideLayout16.xml"/><Relationship Id="rId13" Type="http://schemas.openxmlformats.org/officeDocument/2006/relationships/slideLayout" Target="../slideLayouts/slideLayout8.xml"/><Relationship Id="rId12" Type="http://schemas.openxmlformats.org/officeDocument/2006/relationships/slideLayout" Target="../slideLayouts/slideLayout7.xml"/><Relationship Id="rId23" Type="http://schemas.openxmlformats.org/officeDocument/2006/relationships/theme" Target="../theme/theme2.xml"/><Relationship Id="rId1" Type="http://schemas.openxmlformats.org/officeDocument/2006/relationships/image" Target="../media/image6.png"/><Relationship Id="rId2" Type="http://schemas.openxmlformats.org/officeDocument/2006/relationships/image" Target="../media/image2.png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9" Type="http://schemas.openxmlformats.org/officeDocument/2006/relationships/slideLayout" Target="../slideLayouts/slideLayout4.xml"/><Relationship Id="rId15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9.xml"/><Relationship Id="rId17" Type="http://schemas.openxmlformats.org/officeDocument/2006/relationships/slideLayout" Target="../slideLayouts/slideLayout12.xml"/><Relationship Id="rId16" Type="http://schemas.openxmlformats.org/officeDocument/2006/relationships/slideLayout" Target="../slideLayouts/slideLayout11.xml"/><Relationship Id="rId5" Type="http://schemas.openxmlformats.org/officeDocument/2006/relationships/image" Target="../media/image4.png"/><Relationship Id="rId19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.xml"/><Relationship Id="rId18" Type="http://schemas.openxmlformats.org/officeDocument/2006/relationships/slideLayout" Target="../slideLayouts/slideLayout13.xml"/><Relationship Id="rId7" Type="http://schemas.openxmlformats.org/officeDocument/2006/relationships/slideLayout" Target="../slideLayouts/slideLayout2.xml"/><Relationship Id="rId8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4"/>
          <p:cNvPicPr preferRelativeResize="0"/>
          <p:nvPr/>
        </p:nvPicPr>
        <p:blipFill rotWithShape="1">
          <a:blip r:embed="rId2">
            <a:alphaModFix/>
          </a:blip>
          <a:srcRect b="0" l="3613" r="0" t="0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7;p14"/>
          <p:cNvPicPr preferRelativeResize="0"/>
          <p:nvPr/>
        </p:nvPicPr>
        <p:blipFill rotWithShape="1">
          <a:blip r:embed="rId3">
            <a:alphaModFix/>
          </a:blip>
          <a:srcRect b="0" l="35640" r="0" t="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8;p14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>
            <a:gsLst>
              <a:gs pos="0">
                <a:srgbClr val="4CB9C3">
                  <a:alpha val="6666"/>
                </a:srgbClr>
              </a:gs>
              <a:gs pos="36000">
                <a:srgbClr val="4CB9C3">
                  <a:alpha val="5882"/>
                </a:srgbClr>
              </a:gs>
              <a:gs pos="69000">
                <a:srgbClr val="4CB9C3">
                  <a:alpha val="0"/>
                </a:srgbClr>
              </a:gs>
              <a:gs pos="100000">
                <a:srgbClr val="4CB9C3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" name="Google Shape;9;p14"/>
          <p:cNvPicPr preferRelativeResize="0"/>
          <p:nvPr/>
        </p:nvPicPr>
        <p:blipFill rotWithShape="1">
          <a:blip r:embed="rId4">
            <a:alphaModFix/>
          </a:blip>
          <a:srcRect b="0" l="0" r="0" t="28812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14"/>
          <p:cNvPicPr preferRelativeResize="0"/>
          <p:nvPr/>
        </p:nvPicPr>
        <p:blipFill rotWithShape="1">
          <a:blip r:embed="rId5">
            <a:alphaModFix/>
          </a:blip>
          <a:srcRect b="23320" l="0" r="0" t="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1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14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 b="0" i="0" sz="42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" name="Google Shape;13;p14"/>
          <p:cNvSpPr txBox="1"/>
          <p:nvPr>
            <p:ph idx="1" type="body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0200" lvl="0" marL="4572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600"/>
              <a:buFont typeface="Noto Sans Symbols"/>
              <a:buChar char="►"/>
              <a:defRPr b="0" i="0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20040" lvl="1" marL="9144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440"/>
              <a:buFont typeface="Noto Sans Symbols"/>
              <a:buChar char="►"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09880" lvl="2" marL="13716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Char char="►"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99719" lvl="3" marL="18288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99720" lvl="4" marL="22860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99720" lvl="5" marL="27432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99720" lvl="6" marL="32004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99720" lvl="7" marL="36576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99720" lvl="8" marL="41148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4" name="Google Shape;14;p14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5" name="Google Shape;15;p14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6" name="Google Shape;16;p14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6"/>
    <p:sldLayoutId id="2147483650" r:id="rId7"/>
    <p:sldLayoutId id="2147483651" r:id="rId8"/>
    <p:sldLayoutId id="2147483652" r:id="rId9"/>
    <p:sldLayoutId id="2147483653" r:id="rId10"/>
    <p:sldLayoutId id="2147483654" r:id="rId11"/>
    <p:sldLayoutId id="2147483655" r:id="rId12"/>
    <p:sldLayoutId id="2147483656" r:id="rId13"/>
    <p:sldLayoutId id="2147483657" r:id="rId14"/>
    <p:sldLayoutId id="2147483658" r:id="rId15"/>
    <p:sldLayoutId id="2147483659" r:id="rId16"/>
    <p:sldLayoutId id="2147483660" r:id="rId17"/>
    <p:sldLayoutId id="2147483661" r:id="rId18"/>
    <p:sldLayoutId id="2147483662" r:id="rId19"/>
    <p:sldLayoutId id="2147483663" r:id="rId20"/>
    <p:sldLayoutId id="2147483664" r:id="rId21"/>
    <p:sldLayoutId id="2147483665" r:id="rId2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2.png"/><Relationship Id="rId4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Relationship Id="rId4" Type="http://schemas.openxmlformats.org/officeDocument/2006/relationships/image" Target="../media/image21.png"/><Relationship Id="rId5" Type="http://schemas.openxmlformats.org/officeDocument/2006/relationships/image" Target="../media/image3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5.png"/><Relationship Id="rId4" Type="http://schemas.openxmlformats.org/officeDocument/2006/relationships/image" Target="../media/image3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4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2.png"/><Relationship Id="rId4" Type="http://schemas.openxmlformats.org/officeDocument/2006/relationships/image" Target="../media/image2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6.png"/><Relationship Id="rId4" Type="http://schemas.openxmlformats.org/officeDocument/2006/relationships/image" Target="../media/image3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Relationship Id="rId4" Type="http://schemas.openxmlformats.org/officeDocument/2006/relationships/image" Target="../media/image2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Relationship Id="rId4" Type="http://schemas.openxmlformats.org/officeDocument/2006/relationships/image" Target="../media/image28.png"/><Relationship Id="rId5" Type="http://schemas.openxmlformats.org/officeDocument/2006/relationships/image" Target="../media/image5.png"/><Relationship Id="rId6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Relationship Id="rId4" Type="http://schemas.openxmlformats.org/officeDocument/2006/relationships/image" Target="../media/image1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Relationship Id="rId4" Type="http://schemas.openxmlformats.org/officeDocument/2006/relationships/image" Target="../media/image23.png"/><Relationship Id="rId5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"/>
          <p:cNvSpPr txBox="1"/>
          <p:nvPr>
            <p:ph type="ctrTitle"/>
          </p:nvPr>
        </p:nvSpPr>
        <p:spPr>
          <a:xfrm>
            <a:off x="1154955" y="1447800"/>
            <a:ext cx="8825658" cy="332958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400"/>
              <a:buFont typeface="Century Gothic"/>
              <a:buNone/>
            </a:pPr>
            <a:r>
              <a:rPr lang="es-ES" sz="5400"/>
              <a:t>Análisis predictivo del precio de acciones utilizando procesado del lenguaje natural</a:t>
            </a:r>
            <a:endParaRPr/>
          </a:p>
        </p:txBody>
      </p:sp>
      <p:sp>
        <p:nvSpPr>
          <p:cNvPr id="148" name="Google Shape;148;p1"/>
          <p:cNvSpPr txBox="1"/>
          <p:nvPr>
            <p:ph idx="1" type="subTitle"/>
          </p:nvPr>
        </p:nvSpPr>
        <p:spPr>
          <a:xfrm>
            <a:off x="1154955" y="4777380"/>
            <a:ext cx="8825658" cy="8614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s-ES"/>
              <a:t>MASTER EN BUSSINESS INTELLIGENCE Y DATA SCIENCE</a:t>
            </a:r>
            <a:endParaRPr/>
          </a:p>
        </p:txBody>
      </p:sp>
      <p:pic>
        <p:nvPicPr>
          <p:cNvPr id="149" name="Google Shape;149;p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92938" y="5512050"/>
            <a:ext cx="2381250" cy="78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ráfico, Histograma&#10;&#10;Descripción generada automáticamente" id="225" name="Google Shape;225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6110" y="2388021"/>
            <a:ext cx="4571841" cy="24897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ráfico&#10;&#10;Descripción generada automáticamente" id="226" name="Google Shape;226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34513" y="2410700"/>
            <a:ext cx="4571841" cy="2434613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7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s-ES"/>
              <a:t>EDA – Fuente de datos 1</a:t>
            </a:r>
            <a:endParaRPr/>
          </a:p>
        </p:txBody>
      </p:sp>
      <p:sp>
        <p:nvSpPr>
          <p:cNvPr id="228" name="Google Shape;228;p7"/>
          <p:cNvSpPr txBox="1"/>
          <p:nvPr/>
        </p:nvSpPr>
        <p:spPr>
          <a:xfrm>
            <a:off x="646111" y="1152983"/>
            <a:ext cx="463780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Exploración de </a:t>
            </a:r>
            <a:r>
              <a:rPr b="1" lang="es-E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distribución</a:t>
            </a:r>
            <a:r>
              <a:rPr lang="es-E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b="1" lang="es-E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 variables</a:t>
            </a:r>
            <a:endParaRPr/>
          </a:p>
        </p:txBody>
      </p:sp>
      <p:sp>
        <p:nvSpPr>
          <p:cNvPr id="229" name="Google Shape;229;p7"/>
          <p:cNvSpPr txBox="1"/>
          <p:nvPr/>
        </p:nvSpPr>
        <p:spPr>
          <a:xfrm>
            <a:off x="646111" y="5204953"/>
            <a:ext cx="4563452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s-E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Podemos decir que la </a:t>
            </a:r>
            <a:r>
              <a:rPr b="1" lang="es-E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mayoría</a:t>
            </a:r>
            <a:r>
              <a:rPr lang="es-E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publicaciones tiene un </a:t>
            </a:r>
            <a:r>
              <a:rPr b="1" lang="es-E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bajo número de comentarios</a:t>
            </a:r>
            <a:r>
              <a:rPr lang="es-E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</a:t>
            </a:r>
            <a:endParaRPr/>
          </a:p>
        </p:txBody>
      </p:sp>
      <p:sp>
        <p:nvSpPr>
          <p:cNvPr id="230" name="Google Shape;230;p7"/>
          <p:cNvSpPr txBox="1"/>
          <p:nvPr/>
        </p:nvSpPr>
        <p:spPr>
          <a:xfrm>
            <a:off x="6434513" y="5204952"/>
            <a:ext cx="4563452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s-E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Podemos decir que la </a:t>
            </a:r>
            <a:r>
              <a:rPr b="1" lang="es-E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mayoría</a:t>
            </a:r>
            <a:r>
              <a:rPr lang="es-E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publicaciones tiene un </a:t>
            </a:r>
            <a:r>
              <a:rPr b="1" lang="es-E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bajo número de likes</a:t>
            </a:r>
            <a:r>
              <a:rPr lang="es-E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</a:t>
            </a:r>
            <a:endParaRPr/>
          </a:p>
        </p:txBody>
      </p:sp>
      <p:sp>
        <p:nvSpPr>
          <p:cNvPr id="231" name="Google Shape;231;p7"/>
          <p:cNvSpPr txBox="1"/>
          <p:nvPr/>
        </p:nvSpPr>
        <p:spPr>
          <a:xfrm>
            <a:off x="244937" y="1947308"/>
            <a:ext cx="560281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Distribución nº comentarios de las publicaciones</a:t>
            </a:r>
            <a:endParaRPr/>
          </a:p>
        </p:txBody>
      </p:sp>
      <p:sp>
        <p:nvSpPr>
          <p:cNvPr id="232" name="Google Shape;232;p7"/>
          <p:cNvSpPr txBox="1"/>
          <p:nvPr/>
        </p:nvSpPr>
        <p:spPr>
          <a:xfrm>
            <a:off x="6344248" y="1947308"/>
            <a:ext cx="471795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Distribución de likes en las publicaciones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8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s-ES"/>
              <a:t>EDA – Fuente de datos 2</a:t>
            </a:r>
            <a:endParaRPr/>
          </a:p>
        </p:txBody>
      </p:sp>
      <p:sp>
        <p:nvSpPr>
          <p:cNvPr id="238" name="Google Shape;238;p8"/>
          <p:cNvSpPr txBox="1"/>
          <p:nvPr/>
        </p:nvSpPr>
        <p:spPr>
          <a:xfrm>
            <a:off x="1207643" y="2137060"/>
            <a:ext cx="316464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Información general datos</a:t>
            </a:r>
            <a:endParaRPr/>
          </a:p>
        </p:txBody>
      </p:sp>
      <p:sp>
        <p:nvSpPr>
          <p:cNvPr id="239" name="Google Shape;239;p8"/>
          <p:cNvSpPr txBox="1"/>
          <p:nvPr/>
        </p:nvSpPr>
        <p:spPr>
          <a:xfrm>
            <a:off x="7548967" y="2137060"/>
            <a:ext cx="352532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Información descriptiva datos</a:t>
            </a:r>
            <a:endParaRPr/>
          </a:p>
        </p:txBody>
      </p:sp>
      <p:pic>
        <p:nvPicPr>
          <p:cNvPr descr="Texto&#10;&#10;Descripción generada automáticamente" id="240" name="Google Shape;240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0430" y="2575707"/>
            <a:ext cx="2435451" cy="226474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 que contiene electrónica, computadora&#10;&#10;Descripción generada automáticamente" id="241" name="Google Shape;241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48926" y="2575707"/>
            <a:ext cx="3147074" cy="226474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abla&#10;&#10;Descripción generada automáticamente" id="242" name="Google Shape;242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904139" y="2575707"/>
            <a:ext cx="4991450" cy="27580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ráfico, Gráfico de líneas&#10;&#10;Descripción generada automáticamente" id="247" name="Google Shape;247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34513" y="2410700"/>
            <a:ext cx="4563452" cy="270658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nterfaz de usuario gráfica, Gráfico, Gráfico de líneas, Histograma&#10;&#10;Descripción generada automáticamente" id="248" name="Google Shape;248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3256" y="2388022"/>
            <a:ext cx="4563452" cy="2489724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9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s-ES"/>
              <a:t>EDA – Fuente de datos 2</a:t>
            </a:r>
            <a:endParaRPr/>
          </a:p>
        </p:txBody>
      </p:sp>
      <p:sp>
        <p:nvSpPr>
          <p:cNvPr id="250" name="Google Shape;250;p9"/>
          <p:cNvSpPr txBox="1"/>
          <p:nvPr/>
        </p:nvSpPr>
        <p:spPr>
          <a:xfrm>
            <a:off x="646111" y="1152983"/>
            <a:ext cx="448552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Exploración de </a:t>
            </a:r>
            <a:r>
              <a:rPr b="1" lang="es-E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algunas variables GME</a:t>
            </a:r>
            <a:endParaRPr/>
          </a:p>
        </p:txBody>
      </p:sp>
      <p:sp>
        <p:nvSpPr>
          <p:cNvPr id="251" name="Google Shape;251;p9"/>
          <p:cNvSpPr txBox="1"/>
          <p:nvPr/>
        </p:nvSpPr>
        <p:spPr>
          <a:xfrm>
            <a:off x="646111" y="5204953"/>
            <a:ext cx="4563452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s-E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Una </a:t>
            </a:r>
            <a:r>
              <a:rPr b="1" lang="es-E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subida</a:t>
            </a:r>
            <a:r>
              <a:rPr lang="es-E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los </a:t>
            </a:r>
            <a:r>
              <a:rPr b="1" lang="es-E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precios</a:t>
            </a:r>
            <a:r>
              <a:rPr lang="es-E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en un </a:t>
            </a:r>
            <a:r>
              <a:rPr b="1" lang="es-E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periodo</a:t>
            </a:r>
            <a:r>
              <a:rPr lang="es-E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tiempo </a:t>
            </a:r>
            <a:r>
              <a:rPr b="1" lang="es-E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muy breve</a:t>
            </a:r>
            <a:r>
              <a:rPr lang="es-E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</a:t>
            </a:r>
            <a:endParaRPr/>
          </a:p>
        </p:txBody>
      </p:sp>
      <p:sp>
        <p:nvSpPr>
          <p:cNvPr id="252" name="Google Shape;252;p9"/>
          <p:cNvSpPr txBox="1"/>
          <p:nvPr/>
        </p:nvSpPr>
        <p:spPr>
          <a:xfrm>
            <a:off x="6434513" y="5204952"/>
            <a:ext cx="4563452" cy="1477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s-E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En un solo gráfico podemos observar precios de </a:t>
            </a:r>
            <a:r>
              <a:rPr b="1" lang="es-E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apertura</a:t>
            </a:r>
            <a:r>
              <a:rPr lang="es-E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, </a:t>
            </a:r>
            <a:r>
              <a:rPr b="1" lang="es-E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cierre</a:t>
            </a:r>
            <a:r>
              <a:rPr lang="es-E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, precio </a:t>
            </a:r>
            <a:r>
              <a:rPr b="1" lang="es-E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máximo</a:t>
            </a:r>
            <a:r>
              <a:rPr lang="es-E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y </a:t>
            </a:r>
            <a:r>
              <a:rPr b="1" lang="es-E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mínimo</a:t>
            </a:r>
            <a:r>
              <a:rPr lang="es-E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del día.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s-E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Muy utilizado en </a:t>
            </a:r>
            <a:r>
              <a:rPr b="1" lang="es-E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entornos</a:t>
            </a:r>
            <a:r>
              <a:rPr lang="es-E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b="1" lang="es-E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económicos</a:t>
            </a:r>
            <a:r>
              <a:rPr lang="es-E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</a:t>
            </a:r>
            <a:endParaRPr/>
          </a:p>
        </p:txBody>
      </p:sp>
      <p:sp>
        <p:nvSpPr>
          <p:cNvPr id="253" name="Google Shape;253;p9"/>
          <p:cNvSpPr txBox="1"/>
          <p:nvPr/>
        </p:nvSpPr>
        <p:spPr>
          <a:xfrm>
            <a:off x="1138619" y="1947308"/>
            <a:ext cx="363272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Precios de apertura por fecha </a:t>
            </a:r>
            <a:endParaRPr/>
          </a:p>
        </p:txBody>
      </p:sp>
      <p:sp>
        <p:nvSpPr>
          <p:cNvPr id="254" name="Google Shape;254;p9"/>
          <p:cNvSpPr txBox="1"/>
          <p:nvPr/>
        </p:nvSpPr>
        <p:spPr>
          <a:xfrm>
            <a:off x="7420657" y="1976745"/>
            <a:ext cx="259558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Velas japonesas GME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10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s-ES"/>
              <a:t>Parte Henry</a:t>
            </a:r>
            <a:endParaRPr/>
          </a:p>
        </p:txBody>
      </p:sp>
      <p:sp>
        <p:nvSpPr>
          <p:cNvPr id="260" name="Google Shape;260;p10"/>
          <p:cNvSpPr txBox="1"/>
          <p:nvPr>
            <p:ph idx="1" type="body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41300" lvl="0" marL="34290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11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s-ES"/>
              <a:t>Evaluación</a:t>
            </a:r>
            <a:endParaRPr/>
          </a:p>
        </p:txBody>
      </p:sp>
      <p:pic>
        <p:nvPicPr>
          <p:cNvPr id="266" name="Google Shape;266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11659" y="1458911"/>
            <a:ext cx="9368682" cy="4320787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11"/>
          <p:cNvSpPr txBox="1"/>
          <p:nvPr/>
        </p:nvSpPr>
        <p:spPr>
          <a:xfrm>
            <a:off x="1411659" y="5943617"/>
            <a:ext cx="9586306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s-E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El RMSE del modelo bordea las 45 unidades. Un </a:t>
            </a:r>
            <a:r>
              <a:rPr b="1" lang="es-E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error</a:t>
            </a:r>
            <a:r>
              <a:rPr lang="es-E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b="1" lang="es-E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considerable pero no alarmante</a:t>
            </a:r>
            <a:r>
              <a:rPr lang="es-E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: el valor máximo del precio de apertura supera las 300 unidades.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s-ES"/>
              <a:t>Resultados</a:t>
            </a:r>
            <a:endParaRPr/>
          </a:p>
        </p:txBody>
      </p:sp>
      <p:pic>
        <p:nvPicPr>
          <p:cNvPr id="273" name="Google Shape;273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2006" y="1350543"/>
            <a:ext cx="4570256" cy="4156913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12"/>
          <p:cNvSpPr txBox="1"/>
          <p:nvPr/>
        </p:nvSpPr>
        <p:spPr>
          <a:xfrm>
            <a:off x="646111" y="5805116"/>
            <a:ext cx="5193972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s-E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Matriz de correlaciones. Aquellas variables con más relación son aquellas relacionadas a BERT_title_likes.</a:t>
            </a:r>
            <a:endParaRPr/>
          </a:p>
        </p:txBody>
      </p:sp>
      <p:pic>
        <p:nvPicPr>
          <p:cNvPr id="275" name="Google Shape;275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81511" y="1224105"/>
            <a:ext cx="5564378" cy="44097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3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s-ES"/>
              <a:t>Conclusiones y trabajo futuro</a:t>
            </a:r>
            <a:endParaRPr/>
          </a:p>
        </p:txBody>
      </p:sp>
      <p:sp>
        <p:nvSpPr>
          <p:cNvPr id="281" name="Google Shape;281;p13"/>
          <p:cNvSpPr txBox="1"/>
          <p:nvPr>
            <p:ph idx="1" type="body"/>
          </p:nvPr>
        </p:nvSpPr>
        <p:spPr>
          <a:xfrm>
            <a:off x="1104293" y="1561212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600"/>
              <a:buChar char="►"/>
            </a:pPr>
            <a:r>
              <a:rPr lang="es-ES"/>
              <a:t>Nuestro modelo parece prometedor con ciertas implementaciones pero a día de hoy no logra obtener resultados tan precisos como nos gustaría.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es-ES"/>
              <a:t>Las principales dos mejoras a implementar son:</a:t>
            </a:r>
            <a:endParaRPr/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s-ES"/>
              <a:t>Optimización del método de Prunning (podar el árbol) mediante validación cruzada.</a:t>
            </a:r>
            <a:endParaRPr/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s-ES"/>
              <a:t>La incorporación de otras variables al modelo. Muchos de los comentarios del dataset son imágenes y vídeos.</a:t>
            </a:r>
            <a:endParaRPr/>
          </a:p>
        </p:txBody>
      </p:sp>
      <p:pic>
        <p:nvPicPr>
          <p:cNvPr id="282" name="Google Shape;282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08713" y="4551976"/>
            <a:ext cx="2858848" cy="18533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53864" y="4134026"/>
            <a:ext cx="3073604" cy="2325523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13"/>
          <p:cNvSpPr/>
          <p:nvPr/>
        </p:nvSpPr>
        <p:spPr>
          <a:xfrm>
            <a:off x="6211019" y="5365630"/>
            <a:ext cx="1227826" cy="310551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rnd" cmpd="sng" w="19050">
            <a:solidFill>
              <a:srgbClr val="800F0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0325" y="206925"/>
            <a:ext cx="10731350" cy="6444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gefeb35414c_0_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3750" y="289550"/>
            <a:ext cx="11044500" cy="627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gefeb35414c_0_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2400" y="357025"/>
            <a:ext cx="11167200" cy="6143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gefeb35414c_0_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7475" y="366500"/>
            <a:ext cx="10397049" cy="612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s-ES"/>
              <a:t>EDA (Exploratory Data Analysis)</a:t>
            </a:r>
            <a:endParaRPr/>
          </a:p>
        </p:txBody>
      </p:sp>
      <p:sp>
        <p:nvSpPr>
          <p:cNvPr id="175" name="Google Shape;175;p3"/>
          <p:cNvSpPr txBox="1"/>
          <p:nvPr>
            <p:ph idx="1" type="body"/>
          </p:nvPr>
        </p:nvSpPr>
        <p:spPr>
          <a:xfrm>
            <a:off x="1103312" y="2052919"/>
            <a:ext cx="8946541" cy="10271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600"/>
              <a:buChar char="►"/>
            </a:pPr>
            <a:r>
              <a:rPr b="1" lang="es-ES"/>
              <a:t>Resúmenes</a:t>
            </a:r>
            <a:r>
              <a:rPr lang="es-ES"/>
              <a:t> numéricos + </a:t>
            </a:r>
            <a:r>
              <a:rPr b="1" lang="es-ES"/>
              <a:t>Visualizaciones</a:t>
            </a:r>
            <a:r>
              <a:rPr lang="es-ES"/>
              <a:t> -&gt; </a:t>
            </a:r>
            <a:r>
              <a:rPr b="1" lang="es-ES"/>
              <a:t>Explorar</a:t>
            </a:r>
            <a:r>
              <a:rPr lang="es-ES"/>
              <a:t> datos.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es-ES"/>
              <a:t>Objetivo </a:t>
            </a:r>
            <a:r>
              <a:rPr b="1" lang="es-ES"/>
              <a:t>de explorar datos </a:t>
            </a:r>
            <a:r>
              <a:rPr lang="es-ES"/>
              <a:t>e identificar </a:t>
            </a:r>
            <a:r>
              <a:rPr b="1" lang="es-ES"/>
              <a:t>relaciones</a:t>
            </a:r>
            <a:r>
              <a:rPr lang="es-ES"/>
              <a:t> o </a:t>
            </a:r>
            <a:r>
              <a:rPr b="1" lang="es-ES"/>
              <a:t>anomalías</a:t>
            </a:r>
            <a:r>
              <a:rPr lang="es-ES"/>
              <a:t>.</a:t>
            </a:r>
            <a:endParaRPr/>
          </a:p>
          <a:p>
            <a:pPr indent="-241300" lvl="0" marL="342900" rtl="0" algn="l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-241300" lvl="0" marL="342900" rtl="0" algn="l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</p:txBody>
      </p:sp>
      <p:sp>
        <p:nvSpPr>
          <p:cNvPr id="176" name="Google Shape;176;p3"/>
          <p:cNvSpPr txBox="1"/>
          <p:nvPr/>
        </p:nvSpPr>
        <p:spPr>
          <a:xfrm>
            <a:off x="1635854" y="3279756"/>
            <a:ext cx="222368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ES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Fuente de datos 1</a:t>
            </a:r>
            <a:endParaRPr/>
          </a:p>
        </p:txBody>
      </p:sp>
      <p:sp>
        <p:nvSpPr>
          <p:cNvPr id="177" name="Google Shape;177;p3"/>
          <p:cNvSpPr txBox="1"/>
          <p:nvPr/>
        </p:nvSpPr>
        <p:spPr>
          <a:xfrm>
            <a:off x="7165790" y="3279756"/>
            <a:ext cx="222368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Fuente de datos 2</a:t>
            </a:r>
            <a:endParaRPr/>
          </a:p>
        </p:txBody>
      </p:sp>
      <p:pic>
        <p:nvPicPr>
          <p:cNvPr descr="Kaggle - Viquipèdia, l&amp;#39;enciclopèdia lliure" id="178" name="Google Shape;178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35853" y="3604223"/>
            <a:ext cx="2223687" cy="7832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65790" y="3717698"/>
            <a:ext cx="2223686" cy="631897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3"/>
          <p:cNvSpPr/>
          <p:nvPr/>
        </p:nvSpPr>
        <p:spPr>
          <a:xfrm>
            <a:off x="2567332" y="4418204"/>
            <a:ext cx="360727" cy="503339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rnd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1" name="Google Shape;181;p3"/>
          <p:cNvSpPr/>
          <p:nvPr/>
        </p:nvSpPr>
        <p:spPr>
          <a:xfrm>
            <a:off x="8097269" y="4418205"/>
            <a:ext cx="360727" cy="503339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rnd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2" name="Google Shape;182;p3"/>
          <p:cNvSpPr txBox="1"/>
          <p:nvPr/>
        </p:nvSpPr>
        <p:spPr>
          <a:xfrm>
            <a:off x="646111" y="5075339"/>
            <a:ext cx="4236282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b="1" lang="es-E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Publicaciones</a:t>
            </a:r>
            <a:r>
              <a:rPr lang="es-E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en </a:t>
            </a:r>
            <a:r>
              <a:rPr b="1" lang="es-E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Reddit</a:t>
            </a:r>
            <a:r>
              <a:rPr lang="es-E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del sub-foro </a:t>
            </a:r>
            <a:r>
              <a:rPr b="1" lang="es-E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WallStreetBets</a:t>
            </a:r>
            <a:r>
              <a:rPr lang="es-E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s-E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Título publicación, publicación, comentarios, likes, timestamp, …</a:t>
            </a:r>
            <a:endParaRPr/>
          </a:p>
        </p:txBody>
      </p:sp>
      <p:sp>
        <p:nvSpPr>
          <p:cNvPr id="183" name="Google Shape;183;p3"/>
          <p:cNvSpPr txBox="1"/>
          <p:nvPr/>
        </p:nvSpPr>
        <p:spPr>
          <a:xfrm>
            <a:off x="6159491" y="4974774"/>
            <a:ext cx="4236282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b="1" lang="es-E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Precios</a:t>
            </a:r>
            <a:r>
              <a:rPr lang="es-E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la acción GameStop (</a:t>
            </a:r>
            <a:r>
              <a:rPr b="1" lang="es-E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GME</a:t>
            </a:r>
            <a:r>
              <a:rPr lang="es-E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).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s-E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Precio apertura, cierre, máximo y mínimo, día.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4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s-ES"/>
              <a:t>EDA – Fuente de datos 1</a:t>
            </a:r>
            <a:endParaRPr/>
          </a:p>
        </p:txBody>
      </p:sp>
      <p:pic>
        <p:nvPicPr>
          <p:cNvPr descr="Texto, Tabla&#10;&#10;Descripción generada automáticamente" id="189" name="Google Shape;189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6111" y="1761975"/>
            <a:ext cx="1906019" cy="2289908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4"/>
          <p:cNvSpPr txBox="1"/>
          <p:nvPr/>
        </p:nvSpPr>
        <p:spPr>
          <a:xfrm>
            <a:off x="1207643" y="1323328"/>
            <a:ext cx="316464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Información general datos</a:t>
            </a:r>
            <a:endParaRPr/>
          </a:p>
        </p:txBody>
      </p:sp>
      <p:pic>
        <p:nvPicPr>
          <p:cNvPr descr="Texto&#10;&#10;Descripción generada automáticamente" id="191" name="Google Shape;191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6111" y="4686941"/>
            <a:ext cx="4605631" cy="209975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nterfaz de usuario gráfica&#10;&#10;Descripción generada automáticamente" id="192" name="Google Shape;192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669249" y="1761975"/>
            <a:ext cx="5310230" cy="2499632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4"/>
          <p:cNvSpPr txBox="1"/>
          <p:nvPr/>
        </p:nvSpPr>
        <p:spPr>
          <a:xfrm>
            <a:off x="7548967" y="1323328"/>
            <a:ext cx="352532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Información descriptiva datos</a:t>
            </a:r>
            <a:endParaRPr/>
          </a:p>
        </p:txBody>
      </p:sp>
      <p:pic>
        <p:nvPicPr>
          <p:cNvPr descr="Imagen que contiene Gráfico de barras&#10;&#10;Descripción generada automáticamente" id="194" name="Google Shape;194;p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717921" y="1761975"/>
            <a:ext cx="3164648" cy="2289908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4"/>
          <p:cNvSpPr/>
          <p:nvPr/>
        </p:nvSpPr>
        <p:spPr>
          <a:xfrm>
            <a:off x="2419654" y="4144162"/>
            <a:ext cx="436227" cy="4505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rnd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5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s-ES"/>
              <a:t>EDA – Fuente de datos 1</a:t>
            </a:r>
            <a:endParaRPr/>
          </a:p>
        </p:txBody>
      </p:sp>
      <p:sp>
        <p:nvSpPr>
          <p:cNvPr id="201" name="Google Shape;201;p5"/>
          <p:cNvSpPr txBox="1"/>
          <p:nvPr/>
        </p:nvSpPr>
        <p:spPr>
          <a:xfrm>
            <a:off x="646111" y="1152983"/>
            <a:ext cx="473559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Exploración de la </a:t>
            </a:r>
            <a:r>
              <a:rPr b="1" lang="es-E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evolución</a:t>
            </a:r>
            <a:r>
              <a:rPr lang="es-E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b="1" lang="es-E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 variables</a:t>
            </a:r>
            <a:endParaRPr/>
          </a:p>
        </p:txBody>
      </p:sp>
      <p:pic>
        <p:nvPicPr>
          <p:cNvPr descr="Gráfico, Histograma&#10;&#10;Descripción generada automáticamente" id="202" name="Google Shape;202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6111" y="2410700"/>
            <a:ext cx="4563452" cy="246704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ráfico&#10;&#10;Descripción generada automáticamente" id="203" name="Google Shape;203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26124" y="2388021"/>
            <a:ext cx="4571841" cy="2457292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5"/>
          <p:cNvSpPr txBox="1"/>
          <p:nvPr/>
        </p:nvSpPr>
        <p:spPr>
          <a:xfrm>
            <a:off x="646111" y="5204953"/>
            <a:ext cx="4563452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b="1" lang="es-E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Pico</a:t>
            </a:r>
            <a:r>
              <a:rPr lang="es-E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publicaciones en los </a:t>
            </a:r>
            <a:r>
              <a:rPr b="1" lang="es-E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últimos días de enero</a:t>
            </a:r>
            <a:r>
              <a:rPr lang="es-E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2021.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b="1" lang="es-E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Pasado 1/3 de febrero </a:t>
            </a:r>
            <a:r>
              <a:rPr lang="es-E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el número de publicaciones </a:t>
            </a:r>
            <a:r>
              <a:rPr b="1" lang="es-E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desciende</a:t>
            </a:r>
            <a:r>
              <a:rPr lang="es-E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mucho.</a:t>
            </a:r>
            <a:endParaRPr/>
          </a:p>
        </p:txBody>
      </p:sp>
      <p:sp>
        <p:nvSpPr>
          <p:cNvPr id="205" name="Google Shape;205;p5"/>
          <p:cNvSpPr txBox="1"/>
          <p:nvPr/>
        </p:nvSpPr>
        <p:spPr>
          <a:xfrm>
            <a:off x="6434513" y="5204952"/>
            <a:ext cx="4563452" cy="1477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b="1" lang="es-E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Pico</a:t>
            </a:r>
            <a:r>
              <a:rPr lang="es-E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like medio de las publicaciones a </a:t>
            </a:r>
            <a:r>
              <a:rPr b="1" lang="es-E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principios de abril</a:t>
            </a:r>
            <a:r>
              <a:rPr lang="es-E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b="1" lang="es-E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 partir de abril </a:t>
            </a:r>
            <a:r>
              <a:rPr lang="es-E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el número medio de like en las publicaciones </a:t>
            </a:r>
            <a:r>
              <a:rPr b="1" lang="es-E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tiende a la baja</a:t>
            </a:r>
            <a:r>
              <a:rPr lang="es-E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</a:t>
            </a:r>
            <a:endParaRPr/>
          </a:p>
        </p:txBody>
      </p:sp>
      <p:sp>
        <p:nvSpPr>
          <p:cNvPr id="206" name="Google Shape;206;p5"/>
          <p:cNvSpPr txBox="1"/>
          <p:nvPr/>
        </p:nvSpPr>
        <p:spPr>
          <a:xfrm>
            <a:off x="560041" y="1947308"/>
            <a:ext cx="446468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Cantidad de publicaciones por fecha</a:t>
            </a:r>
            <a:endParaRPr/>
          </a:p>
        </p:txBody>
      </p:sp>
      <p:sp>
        <p:nvSpPr>
          <p:cNvPr id="207" name="Google Shape;207;p5"/>
          <p:cNvSpPr txBox="1"/>
          <p:nvPr/>
        </p:nvSpPr>
        <p:spPr>
          <a:xfrm>
            <a:off x="6344248" y="1947308"/>
            <a:ext cx="434606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Like medio de publicación por fecha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ráfico, Gráfico de dispersión&#10;&#10;Descripción generada automáticamente" id="212" name="Google Shape;212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6111" y="2410699"/>
            <a:ext cx="4563452" cy="2467046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6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s-ES"/>
              <a:t>EDA – Fuente de datos 1</a:t>
            </a:r>
            <a:endParaRPr/>
          </a:p>
        </p:txBody>
      </p:sp>
      <p:sp>
        <p:nvSpPr>
          <p:cNvPr id="214" name="Google Shape;214;p6"/>
          <p:cNvSpPr txBox="1"/>
          <p:nvPr/>
        </p:nvSpPr>
        <p:spPr>
          <a:xfrm>
            <a:off x="646111" y="1152983"/>
            <a:ext cx="479490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Exploración de </a:t>
            </a:r>
            <a:r>
              <a:rPr b="1" lang="es-E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relaciones entre variables</a:t>
            </a:r>
            <a:endParaRPr/>
          </a:p>
        </p:txBody>
      </p:sp>
      <p:sp>
        <p:nvSpPr>
          <p:cNvPr id="215" name="Google Shape;215;p6"/>
          <p:cNvSpPr txBox="1"/>
          <p:nvPr/>
        </p:nvSpPr>
        <p:spPr>
          <a:xfrm>
            <a:off x="646111" y="5028784"/>
            <a:ext cx="4563452" cy="17543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s-E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Podemos decir que hay </a:t>
            </a:r>
            <a:r>
              <a:rPr b="1" lang="es-E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dos grupos </a:t>
            </a:r>
            <a:r>
              <a:rPr lang="es-E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 publicaciones: </a:t>
            </a:r>
            <a:endParaRPr/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b="1" i="0" lang="es-ES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Comentarios &lt; 10000 y likes &lt; 200000</a:t>
            </a:r>
            <a:r>
              <a:rPr b="0" i="0" lang="es-ES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</a:t>
            </a:r>
            <a:endParaRPr/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b="1" i="0" lang="es-ES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Comentarios &gt; 20000 y likes &lt; 50000</a:t>
            </a:r>
            <a:r>
              <a:rPr b="0" i="0" lang="es-ES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</a:t>
            </a:r>
            <a:endParaRPr/>
          </a:p>
        </p:txBody>
      </p:sp>
      <p:sp>
        <p:nvSpPr>
          <p:cNvPr id="216" name="Google Shape;216;p6"/>
          <p:cNvSpPr txBox="1"/>
          <p:nvPr/>
        </p:nvSpPr>
        <p:spPr>
          <a:xfrm>
            <a:off x="6344248" y="5832507"/>
            <a:ext cx="4563452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b="1" lang="es-E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No</a:t>
            </a:r>
            <a:r>
              <a:rPr lang="es-E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podemos identificar </a:t>
            </a:r>
            <a:r>
              <a:rPr b="1" lang="es-E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relaciones</a:t>
            </a:r>
            <a:r>
              <a:rPr lang="es-E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claras </a:t>
            </a:r>
            <a:r>
              <a:rPr b="1" lang="es-E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entre</a:t>
            </a:r>
            <a:r>
              <a:rPr lang="es-E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las </a:t>
            </a:r>
            <a:r>
              <a:rPr b="1" lang="es-E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variables</a:t>
            </a:r>
            <a:r>
              <a:rPr lang="es-E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</a:t>
            </a:r>
            <a:endParaRPr/>
          </a:p>
        </p:txBody>
      </p:sp>
      <p:sp>
        <p:nvSpPr>
          <p:cNvPr id="217" name="Google Shape;217;p6"/>
          <p:cNvSpPr txBox="1"/>
          <p:nvPr/>
        </p:nvSpPr>
        <p:spPr>
          <a:xfrm>
            <a:off x="702654" y="1947308"/>
            <a:ext cx="438453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Nº de comentarios y likes publicación</a:t>
            </a:r>
            <a:endParaRPr/>
          </a:p>
        </p:txBody>
      </p:sp>
      <p:sp>
        <p:nvSpPr>
          <p:cNvPr id="218" name="Google Shape;218;p6"/>
          <p:cNvSpPr txBox="1"/>
          <p:nvPr/>
        </p:nvSpPr>
        <p:spPr>
          <a:xfrm>
            <a:off x="6344248" y="1947308"/>
            <a:ext cx="421782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Longitudes título/publicación y likes </a:t>
            </a:r>
            <a:endParaRPr/>
          </a:p>
        </p:txBody>
      </p:sp>
      <p:pic>
        <p:nvPicPr>
          <p:cNvPr descr="Gráfico, Gráfico de dispersión&#10;&#10;Descripción generada automáticamente" id="219" name="Google Shape;219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05478" y="2316639"/>
            <a:ext cx="3303924" cy="165566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ráfico, Gráfico de dispersión&#10;&#10;Descripción generada automáticamente" id="220" name="Google Shape;220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905478" y="4070818"/>
            <a:ext cx="3303924" cy="16631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Ion">
  <a:themeElements>
    <a:clrScheme name="Ion">
      <a:dk1>
        <a:srgbClr val="000000"/>
      </a:dk1>
      <a:lt1>
        <a:srgbClr val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2021-09-28T18:22:11Z</dcterms:created>
  <dc:creator>David de la Torre</dc:creator>
</cp:coreProperties>
</file>